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65EE91-BCD0-4351-BFA2-1D5CF0EDFF4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391CCE-BC16-480A-AB29-30A344EABE4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69">
            <a:off x="1462880" y="178486"/>
            <a:ext cx="4113097" cy="24482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57600"/>
            <a:ext cx="3200400" cy="32004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208912" cy="2162671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cs typeface="Aharoni" pitchFamily="2" charset="-79"/>
              </a:rPr>
              <a:t>Top </a:t>
            </a:r>
            <a:r>
              <a:rPr lang="it-IT" sz="66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cs typeface="Aharoni" pitchFamily="2" charset="-79"/>
              </a:rPr>
              <a:t>5</a:t>
            </a: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cs typeface="Aharoni" pitchFamily="2" charset="-79"/>
              </a:rPr>
              <a:t> business </a:t>
            </a: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cs typeface="Aharoni" pitchFamily="2" charset="-79"/>
              </a:rPr>
              <a:t>Hotels </a:t>
            </a: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cs typeface="Aharoni" pitchFamily="2" charset="-79"/>
              </a:rPr>
              <a:t>in Novara</a:t>
            </a:r>
            <a:endParaRPr lang="it-IT" sz="48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1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9407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it-IT" sz="3200" b="1" u="sng" dirty="0" smtClean="0">
                <a:solidFill>
                  <a:srgbClr val="C00000"/>
                </a:solidFill>
              </a:rPr>
              <a:t>Hotel </a:t>
            </a:r>
            <a:r>
              <a:rPr lang="it-IT" sz="3200" b="1" u="sng" dirty="0" err="1" smtClean="0">
                <a:solidFill>
                  <a:srgbClr val="C00000"/>
                </a:solidFill>
              </a:rPr>
              <a:t>europa</a:t>
            </a:r>
            <a:r>
              <a:rPr lang="it-IT" sz="3200" b="1" u="sng" dirty="0">
                <a:solidFill>
                  <a:srgbClr val="C00000"/>
                </a:solidFill>
              </a:rPr>
              <a:t/>
            </a:r>
            <a:br>
              <a:rPr lang="it-IT" sz="3200" b="1" u="sng" dirty="0">
                <a:solidFill>
                  <a:srgbClr val="C00000"/>
                </a:solidFill>
              </a:rPr>
            </a:br>
            <a:r>
              <a:rPr lang="it-IT" sz="1400" u="sng" dirty="0">
                <a:solidFill>
                  <a:srgbClr val="C00000"/>
                </a:solidFill>
              </a:rPr>
              <a:t>Corso Felice Cavallotti, 38 - Novara  (NO</a:t>
            </a:r>
            <a:r>
              <a:rPr lang="it-IT" sz="1300" u="sng" dirty="0">
                <a:solidFill>
                  <a:srgbClr val="C00000"/>
                </a:solidFill>
              </a:rPr>
              <a:t>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54193569"/>
              </p:ext>
            </p:extLst>
          </p:nvPr>
        </p:nvGraphicFramePr>
        <p:xfrm>
          <a:off x="467544" y="1196752"/>
          <a:ext cx="8136904" cy="390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/>
                <a:gridCol w="6048672"/>
              </a:tblGrid>
              <a:tr h="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Information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Number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dirty="0" smtClean="0"/>
                        <a:t>of </a:t>
                      </a:r>
                      <a:r>
                        <a:rPr lang="it-IT" sz="1600" dirty="0" smtClean="0"/>
                        <a:t>rooms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400" kern="1200" dirty="0" smtClean="0">
                          <a:effectLst/>
                        </a:rPr>
                        <a:t>8 meeting rooms: </a:t>
                      </a:r>
                      <a:r>
                        <a:rPr kumimoji="0" lang="it-IT" sz="1400" kern="1200" dirty="0" smtClean="0">
                          <a:effectLst/>
                        </a:rPr>
                        <a:t>Leone-Ariete-Sagittario,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</a:t>
                      </a:r>
                      <a:r>
                        <a:rPr kumimoji="0" lang="it-IT" sz="1400" kern="1200" dirty="0" smtClean="0">
                          <a:effectLst/>
                        </a:rPr>
                        <a:t>Gemelli</a:t>
                      </a:r>
                      <a:r>
                        <a:rPr kumimoji="0" lang="it-IT" sz="1400" kern="1200" dirty="0" smtClean="0">
                          <a:effectLst/>
                        </a:rPr>
                        <a:t>, Scorpione,                       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Pesci-Acquario, Toro, Capricorno, Acquario and Pesci rooms.</a:t>
                      </a:r>
                      <a:endParaRPr kumimoji="0" lang="it-IT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6367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Capacity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kern="1200" dirty="0" err="1" smtClean="0">
                          <a:effectLst/>
                        </a:rPr>
                        <a:t>Max</a:t>
                      </a:r>
                      <a:r>
                        <a:rPr kumimoji="0" lang="it-IT" sz="1400" kern="1200" dirty="0" smtClean="0">
                          <a:effectLst/>
                        </a:rPr>
                        <a:t>: 200 </a:t>
                      </a:r>
                      <a:r>
                        <a:rPr kumimoji="0" lang="it-IT" sz="1400" kern="1200" dirty="0" err="1" smtClean="0">
                          <a:effectLst/>
                        </a:rPr>
                        <a:t>guests</a:t>
                      </a:r>
                      <a:r>
                        <a:rPr kumimoji="0" lang="it-IT" sz="1400" kern="1200" dirty="0" smtClean="0">
                          <a:effectLst/>
                        </a:rPr>
                        <a:t>, 200 m²</a:t>
                      </a:r>
                    </a:p>
                    <a:p>
                      <a:r>
                        <a:rPr lang="it-IT" sz="1400" dirty="0" err="1" smtClean="0"/>
                        <a:t>Min</a:t>
                      </a:r>
                      <a:r>
                        <a:rPr lang="it-IT" sz="1400" dirty="0" smtClean="0"/>
                        <a:t>:</a:t>
                      </a:r>
                      <a:r>
                        <a:rPr lang="it-IT" sz="1400" baseline="0" dirty="0" smtClean="0"/>
                        <a:t> 15 </a:t>
                      </a:r>
                      <a:r>
                        <a:rPr kumimoji="0" lang="it-IT" sz="1400" kern="1200" dirty="0" err="1" smtClean="0">
                          <a:effectLst/>
                        </a:rPr>
                        <a:t>guests</a:t>
                      </a:r>
                      <a:r>
                        <a:rPr lang="it-IT" sz="1400" baseline="0" dirty="0" smtClean="0"/>
                        <a:t>, 60 m²</a:t>
                      </a:r>
                      <a:endParaRPr lang="it-IT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Facilities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Modular rooms , high tech equipment, RGB lights, dark curtains,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loading and unloading direct road,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kumimoji="0" lang="it-IT" sz="1400" kern="1200" dirty="0" err="1" smtClean="0">
                          <a:effectLst/>
                        </a:rPr>
                        <a:t>halide</a:t>
                      </a:r>
                      <a:r>
                        <a:rPr kumimoji="0" lang="it-IT" sz="1400" kern="1200" dirty="0" smtClean="0">
                          <a:effectLst/>
                        </a:rPr>
                        <a:t> </a:t>
                      </a:r>
                      <a:r>
                        <a:rPr kumimoji="0" lang="it-IT" sz="1400" kern="1200" dirty="0" err="1" smtClean="0">
                          <a:effectLst/>
                        </a:rPr>
                        <a:t>lighting</a:t>
                      </a:r>
                      <a:r>
                        <a:rPr kumimoji="0" lang="it-IT" sz="1400" kern="1200" dirty="0" smtClean="0">
                          <a:effectLst/>
                        </a:rPr>
                        <a:t>,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</a:t>
                      </a:r>
                      <a:r>
                        <a:rPr kumimoji="0" lang="en-US" sz="1400" kern="1200" baseline="0" dirty="0" smtClean="0">
                          <a:effectLst/>
                        </a:rPr>
                        <a:t>air conditioning with air exchange-</a:t>
                      </a:r>
                      <a:endParaRPr lang="it-IT" sz="1400" dirty="0"/>
                    </a:p>
                  </a:txBody>
                  <a:tcPr/>
                </a:tc>
              </a:tr>
              <a:tr h="157987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Prices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kern="1200" dirty="0" smtClean="0">
                          <a:effectLst/>
                        </a:rPr>
                        <a:t>Leone, Ariete, Sagittario: 500€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per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endParaRPr kumimoji="0" lang="it-IT" sz="1400" kern="1200" baseline="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kern="1200" dirty="0" smtClean="0">
                          <a:effectLst/>
                        </a:rPr>
                        <a:t>Gemelli: 350€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per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endParaRPr kumimoji="0" lang="it-IT" sz="1400" kern="1200" baseline="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kern="1200" dirty="0" smtClean="0">
                          <a:effectLst/>
                        </a:rPr>
                        <a:t>Pesci/Acquario: 450€ per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(350€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half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kern="1200" dirty="0" smtClean="0">
                          <a:effectLst/>
                        </a:rPr>
                        <a:t>Scorpione: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</a:t>
                      </a:r>
                      <a:r>
                        <a:rPr kumimoji="0" lang="it-IT" sz="1400" kern="1200" dirty="0" smtClean="0">
                          <a:effectLst/>
                        </a:rPr>
                        <a:t>350€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per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(250€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half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kern="1200" dirty="0" smtClean="0">
                          <a:effectLst/>
                        </a:rPr>
                        <a:t>Toro: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180€ per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(130€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half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kern="1200" baseline="0" dirty="0" smtClean="0">
                          <a:effectLst/>
                        </a:rPr>
                        <a:t>Acquario and Pesci rooms: 300€ per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(240€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half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kern="1200" dirty="0" smtClean="0">
                          <a:effectLst/>
                        </a:rPr>
                        <a:t>Capricorno: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150€ per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(100€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half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 </a:t>
                      </a:r>
                      <a:r>
                        <a:rPr kumimoji="0" lang="it-IT" sz="1400" kern="1200" baseline="0" dirty="0" err="1" smtClean="0">
                          <a:effectLst/>
                        </a:rPr>
                        <a:t>day</a:t>
                      </a:r>
                      <a:r>
                        <a:rPr kumimoji="0" lang="it-IT" sz="1400" kern="1200" baseline="0" dirty="0" smtClean="0">
                          <a:effectLst/>
                        </a:rPr>
                        <a:t>)</a:t>
                      </a:r>
                      <a:endParaRPr kumimoji="0" lang="it-IT" sz="1400" kern="1200" dirty="0" smtClean="0">
                        <a:effectLst/>
                      </a:endParaRPr>
                    </a:p>
                    <a:p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760">
            <a:off x="6065989" y="4756853"/>
            <a:ext cx="2855460" cy="1898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5302">
            <a:off x="321285" y="4941401"/>
            <a:ext cx="2595529" cy="172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315416"/>
            <a:ext cx="1872208" cy="18722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>
                  <a:alpha val="8000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1"/>
          <a:stretch/>
        </p:blipFill>
        <p:spPr>
          <a:xfrm>
            <a:off x="2971226" y="316979"/>
            <a:ext cx="3657600" cy="30370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" y="35212"/>
            <a:ext cx="901696" cy="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93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71800" y="-243408"/>
            <a:ext cx="6172200" cy="1224136"/>
          </a:xfrm>
        </p:spPr>
        <p:txBody>
          <a:bodyPr>
            <a:normAutofit/>
          </a:bodyPr>
          <a:lstStyle/>
          <a:p>
            <a:pPr algn="r"/>
            <a:r>
              <a:rPr lang="it-IT" u="sng" dirty="0">
                <a:solidFill>
                  <a:srgbClr val="C00000"/>
                </a:solidFill>
              </a:rPr>
              <a:t>Hotel Villa delle Rose </a:t>
            </a:r>
            <a:br>
              <a:rPr lang="it-IT" u="sng" dirty="0">
                <a:solidFill>
                  <a:srgbClr val="C00000"/>
                </a:solidFill>
              </a:rPr>
            </a:br>
            <a:r>
              <a:rPr lang="it-IT" sz="1300" u="sng" dirty="0">
                <a:solidFill>
                  <a:srgbClr val="C00000"/>
                </a:solidFill>
              </a:rPr>
              <a:t>Via Gallarate 136 - Oleggio  (</a:t>
            </a:r>
            <a:r>
              <a:rPr lang="it-IT" sz="1300" u="sng" dirty="0" smtClean="0">
                <a:solidFill>
                  <a:srgbClr val="C00000"/>
                </a:solidFill>
              </a:rPr>
              <a:t>NO)</a:t>
            </a:r>
            <a:endParaRPr lang="it-IT" sz="1300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4667"/>
              </p:ext>
            </p:extLst>
          </p:nvPr>
        </p:nvGraphicFramePr>
        <p:xfrm>
          <a:off x="1691680" y="1546800"/>
          <a:ext cx="7272808" cy="2823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8064"/>
                <a:gridCol w="5314744"/>
              </a:tblGrid>
              <a:tr h="35576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Information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80336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Number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dirty="0" smtClean="0"/>
                        <a:t>of </a:t>
                      </a:r>
                      <a:r>
                        <a:rPr lang="it-IT" sz="1500" dirty="0" smtClean="0"/>
                        <a:t>rooms:</a:t>
                      </a:r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dirty="0" smtClean="0">
                          <a:effectLst/>
                        </a:rPr>
                        <a:t>2</a:t>
                      </a:r>
                      <a:r>
                        <a:rPr kumimoji="0" lang="en-US" sz="1500" kern="1200" baseline="0" dirty="0" smtClean="0">
                          <a:effectLst/>
                        </a:rPr>
                        <a:t> m</a:t>
                      </a:r>
                      <a:r>
                        <a:rPr kumimoji="0" lang="en-US" sz="1500" kern="1200" dirty="0" smtClean="0">
                          <a:effectLst/>
                        </a:rPr>
                        <a:t>eeting rooms:</a:t>
                      </a:r>
                      <a:r>
                        <a:rPr kumimoji="0" lang="en-US" sz="1500" kern="1200" baseline="0" dirty="0" smtClean="0">
                          <a:effectLst/>
                        </a:rPr>
                        <a:t> </a:t>
                      </a:r>
                      <a:r>
                        <a:rPr kumimoji="0" lang="en-US" sz="1500" kern="1200" baseline="0" dirty="0" err="1" smtClean="0">
                          <a:effectLst/>
                        </a:rPr>
                        <a:t>Sala</a:t>
                      </a:r>
                      <a:r>
                        <a:rPr kumimoji="0" lang="en-US" sz="1500" kern="1200" baseline="0" dirty="0" smtClean="0">
                          <a:effectLst/>
                        </a:rPr>
                        <a:t> meeting and </a:t>
                      </a:r>
                      <a:r>
                        <a:rPr kumimoji="0" lang="en-US" sz="1500" kern="1200" baseline="0" dirty="0" err="1" smtClean="0">
                          <a:effectLst/>
                        </a:rPr>
                        <a:t>Saletta</a:t>
                      </a:r>
                      <a:r>
                        <a:rPr kumimoji="0" lang="en-US" sz="1500" kern="1200" baseline="0" dirty="0" smtClean="0">
                          <a:effectLst/>
                        </a:rPr>
                        <a:t> Bar</a:t>
                      </a:r>
                      <a:endParaRPr kumimoji="0" lang="en-US" sz="1500" kern="1200" dirty="0" smtClean="0">
                        <a:effectLst/>
                      </a:endParaRPr>
                    </a:p>
                    <a:p>
                      <a:endParaRPr lang="it-IT" sz="1500" b="0" dirty="0"/>
                    </a:p>
                  </a:txBody>
                  <a:tcPr/>
                </a:tc>
              </a:tr>
              <a:tr h="652470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Capacity</a:t>
                      </a:r>
                      <a:r>
                        <a:rPr lang="it-IT" sz="1500" dirty="0" smtClean="0"/>
                        <a:t>:</a:t>
                      </a:r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Max:40 </a:t>
                      </a:r>
                      <a:r>
                        <a:rPr lang="it-IT" sz="1500" dirty="0" err="1" smtClean="0"/>
                        <a:t>guests</a:t>
                      </a:r>
                      <a:endParaRPr lang="it-IT" sz="15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err="1" smtClean="0"/>
                        <a:t>Min</a:t>
                      </a:r>
                      <a:r>
                        <a:rPr lang="it-IT" sz="1500" dirty="0" smtClean="0"/>
                        <a:t>: 25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guests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dirty="0" smtClean="0"/>
                        <a:t>25 m²</a:t>
                      </a:r>
                    </a:p>
                  </a:txBody>
                  <a:tcPr/>
                </a:tc>
              </a:tr>
              <a:tr h="572054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Facilities</a:t>
                      </a:r>
                      <a:r>
                        <a:rPr lang="it-IT" sz="1500" dirty="0" smtClean="0"/>
                        <a:t>:</a:t>
                      </a:r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Videoprojector</a:t>
                      </a:r>
                      <a:r>
                        <a:rPr lang="en-US" sz="1500" dirty="0" smtClean="0"/>
                        <a:t>, flip-chart, audio system and</a:t>
                      </a:r>
                      <a:r>
                        <a:rPr lang="en-US" sz="1500" baseline="0" dirty="0" smtClean="0"/>
                        <a:t> Wi-F</a:t>
                      </a:r>
                      <a:r>
                        <a:rPr lang="en-US" sz="1500" dirty="0" smtClean="0"/>
                        <a:t>i connection,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kumimoji="0" lang="en-US" sz="1500" kern="1200" dirty="0" smtClean="0">
                          <a:effectLst/>
                        </a:rPr>
                        <a:t>50-inch TV for PC projection, sheets and pens.</a:t>
                      </a:r>
                      <a:endParaRPr lang="it-IT" sz="1500" dirty="0"/>
                    </a:p>
                  </a:txBody>
                  <a:tcPr/>
                </a:tc>
              </a:tr>
              <a:tr h="652470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Prices</a:t>
                      </a:r>
                      <a:r>
                        <a:rPr lang="it-IT" sz="1500" baseline="0" dirty="0" smtClean="0"/>
                        <a:t>:</a:t>
                      </a:r>
                      <a:endParaRPr lang="it-IT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Sala meeting: 89€ per </a:t>
                      </a:r>
                      <a:r>
                        <a:rPr lang="it-IT" sz="1500" dirty="0" err="1" smtClean="0"/>
                        <a:t>day</a:t>
                      </a:r>
                      <a:endParaRPr lang="it-IT" sz="1500" dirty="0" smtClean="0"/>
                    </a:p>
                    <a:p>
                      <a:r>
                        <a:rPr lang="it-IT" sz="1500" dirty="0" smtClean="0"/>
                        <a:t>Saletta</a:t>
                      </a:r>
                      <a:r>
                        <a:rPr lang="it-IT" sz="1500" baseline="0" dirty="0" smtClean="0"/>
                        <a:t> Bar: 69€ per </a:t>
                      </a:r>
                      <a:r>
                        <a:rPr lang="it-IT" sz="1500" baseline="0" dirty="0" err="1" smtClean="0"/>
                        <a:t>day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949">
            <a:off x="53878" y="101062"/>
            <a:ext cx="2620800" cy="174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84" y="4724777"/>
            <a:ext cx="2987824" cy="19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24132"/>
            <a:ext cx="3010814" cy="210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96" y="1124743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60216"/>
            <a:ext cx="1505407" cy="11290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70" y="0"/>
            <a:ext cx="801626" cy="7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11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2623" y="-132513"/>
            <a:ext cx="7467600" cy="1143000"/>
          </a:xfrm>
        </p:spPr>
        <p:txBody>
          <a:bodyPr>
            <a:normAutofit/>
          </a:bodyPr>
          <a:lstStyle/>
          <a:p>
            <a:r>
              <a:rPr lang="it-IT" sz="3300" b="1" u="sng" dirty="0">
                <a:solidFill>
                  <a:srgbClr val="C00000"/>
                </a:solidFill>
              </a:rPr>
              <a:t>Hotel la bussola</a:t>
            </a:r>
            <a:r>
              <a:rPr lang="it-IT" u="sng" dirty="0">
                <a:solidFill>
                  <a:srgbClr val="C00000"/>
                </a:solidFill>
              </a:rPr>
              <a:t/>
            </a:r>
            <a:br>
              <a:rPr lang="it-IT" u="sng" dirty="0">
                <a:solidFill>
                  <a:srgbClr val="C00000"/>
                </a:solidFill>
              </a:rPr>
            </a:br>
            <a:r>
              <a:rPr lang="it-IT" sz="1300" u="sng" dirty="0">
                <a:solidFill>
                  <a:srgbClr val="C00000"/>
                </a:solidFill>
              </a:rPr>
              <a:t>Via </a:t>
            </a:r>
            <a:r>
              <a:rPr lang="it-IT" sz="1300" u="sng" dirty="0" err="1">
                <a:solidFill>
                  <a:srgbClr val="C00000"/>
                </a:solidFill>
              </a:rPr>
              <a:t>Boggiani</a:t>
            </a:r>
            <a:r>
              <a:rPr lang="it-IT" sz="1300" u="sng" dirty="0">
                <a:solidFill>
                  <a:srgbClr val="C00000"/>
                </a:solidFill>
              </a:rPr>
              <a:t> </a:t>
            </a:r>
            <a:r>
              <a:rPr lang="it-IT" sz="1300" u="sng" dirty="0" smtClean="0">
                <a:solidFill>
                  <a:srgbClr val="C00000"/>
                </a:solidFill>
              </a:rPr>
              <a:t>54, Novara</a:t>
            </a:r>
            <a:endParaRPr lang="it-IT" sz="16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739379"/>
              </p:ext>
            </p:extLst>
          </p:nvPr>
        </p:nvGraphicFramePr>
        <p:xfrm>
          <a:off x="395536" y="1232982"/>
          <a:ext cx="7467600" cy="33927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4560"/>
                <a:gridCol w="5513040"/>
              </a:tblGrid>
              <a:tr h="355265">
                <a:tc>
                  <a:txBody>
                    <a:bodyPr/>
                    <a:lstStyle/>
                    <a:p>
                      <a:r>
                        <a:rPr lang="it-IT" dirty="0" smtClean="0"/>
                        <a:t>Information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96398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Number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smtClean="0"/>
                        <a:t>of rooms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err="1" smtClean="0">
                          <a:effectLst/>
                        </a:rPr>
                        <a:t>Broletto</a:t>
                      </a:r>
                      <a:r>
                        <a:rPr kumimoji="0" lang="en-US" sz="1400" kern="1200" dirty="0" smtClean="0">
                          <a:effectLst/>
                        </a:rPr>
                        <a:t> is the complete meeting hall, it is composed by 5 meeting rooms divided by moving walls</a:t>
                      </a:r>
                      <a:endParaRPr lang="it-IT" sz="1400" dirty="0"/>
                    </a:p>
                  </a:txBody>
                  <a:tcPr/>
                </a:tc>
              </a:tr>
              <a:tr h="355265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Capacity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From 15 to 250 </a:t>
                      </a:r>
                      <a:r>
                        <a:rPr lang="it-IT" sz="1400" dirty="0" err="1" smtClean="0"/>
                        <a:t>guests</a:t>
                      </a:r>
                      <a:endParaRPr lang="it-IT" sz="1400" dirty="0"/>
                    </a:p>
                  </a:txBody>
                  <a:tcPr/>
                </a:tc>
              </a:tr>
              <a:tr h="1722792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Facilities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Secretary</a:t>
                      </a:r>
                      <a:r>
                        <a:rPr lang="it-IT" sz="1400" dirty="0" smtClean="0"/>
                        <a:t> desk, </a:t>
                      </a:r>
                      <a:r>
                        <a:rPr lang="it-IT" sz="1400" dirty="0" err="1" smtClean="0"/>
                        <a:t>wardrobe</a:t>
                      </a:r>
                      <a:endParaRPr lang="it-IT" sz="1400" dirty="0" smtClean="0"/>
                    </a:p>
                    <a:p>
                      <a:r>
                        <a:rPr lang="it-IT" sz="1400" dirty="0" smtClean="0"/>
                        <a:t>Optical fibre connection </a:t>
                      </a:r>
                      <a:r>
                        <a:rPr lang="it-IT" sz="1400" dirty="0" err="1" smtClean="0"/>
                        <a:t>wi-fi</a:t>
                      </a:r>
                      <a:r>
                        <a:rPr lang="it-IT" sz="1400" dirty="0" smtClean="0"/>
                        <a:t> free</a:t>
                      </a:r>
                    </a:p>
                    <a:p>
                      <a:r>
                        <a:rPr lang="it-IT" sz="1400" dirty="0" smtClean="0"/>
                        <a:t>From 1 to 4 </a:t>
                      </a:r>
                      <a:r>
                        <a:rPr lang="it-IT" sz="1400" dirty="0" err="1" smtClean="0"/>
                        <a:t>projector</a:t>
                      </a:r>
                      <a:r>
                        <a:rPr lang="it-IT" sz="1400" dirty="0" smtClean="0"/>
                        <a:t> model EPSON EB-W03 </a:t>
                      </a:r>
                      <a:r>
                        <a:rPr lang="it-IT" sz="1400" dirty="0" err="1" smtClean="0"/>
                        <a:t>resolution</a:t>
                      </a:r>
                      <a:r>
                        <a:rPr lang="it-IT" sz="1400" dirty="0" smtClean="0"/>
                        <a:t> WXGA, zoom </a:t>
                      </a:r>
                      <a:r>
                        <a:rPr lang="it-IT" sz="1400" dirty="0" err="1" smtClean="0"/>
                        <a:t>optical</a:t>
                      </a:r>
                      <a:r>
                        <a:rPr lang="it-IT" sz="1400" dirty="0" smtClean="0"/>
                        <a:t> 1,2x e White e </a:t>
                      </a:r>
                      <a:r>
                        <a:rPr lang="it-IT" sz="1400" dirty="0" err="1" smtClean="0"/>
                        <a:t>Colour</a:t>
                      </a:r>
                      <a:r>
                        <a:rPr lang="it-IT" sz="1400" dirty="0" smtClean="0"/>
                        <a:t> Light Output di 2.700 lumen</a:t>
                      </a:r>
                    </a:p>
                    <a:p>
                      <a:r>
                        <a:rPr lang="it-IT" sz="1400" dirty="0" smtClean="0"/>
                        <a:t>PC connection VGA/HDMI</a:t>
                      </a:r>
                    </a:p>
                    <a:p>
                      <a:r>
                        <a:rPr lang="it-IT" sz="1400" dirty="0" smtClean="0"/>
                        <a:t>Audio connection (On </a:t>
                      </a:r>
                      <a:r>
                        <a:rPr lang="it-IT" sz="1400" dirty="0" err="1" smtClean="0"/>
                        <a:t>request</a:t>
                      </a:r>
                      <a:r>
                        <a:rPr lang="it-IT" sz="1400" dirty="0" smtClean="0"/>
                        <a:t>)</a:t>
                      </a:r>
                    </a:p>
                    <a:p>
                      <a:r>
                        <a:rPr lang="it-IT" sz="1400" dirty="0" err="1" smtClean="0"/>
                        <a:t>Fixed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microphone</a:t>
                      </a:r>
                      <a:r>
                        <a:rPr lang="it-IT" sz="1400" dirty="0" smtClean="0"/>
                        <a:t>, </a:t>
                      </a:r>
                      <a:r>
                        <a:rPr lang="it-IT" sz="1400" dirty="0" err="1" smtClean="0"/>
                        <a:t>handheld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microphone</a:t>
                      </a:r>
                      <a:r>
                        <a:rPr lang="it-IT" sz="1400" dirty="0" smtClean="0"/>
                        <a:t> (On </a:t>
                      </a:r>
                      <a:r>
                        <a:rPr lang="it-IT" sz="1400" dirty="0" err="1" smtClean="0"/>
                        <a:t>request</a:t>
                      </a:r>
                      <a:r>
                        <a:rPr lang="it-IT" sz="1400" dirty="0" smtClean="0"/>
                        <a:t>)</a:t>
                      </a:r>
                    </a:p>
                    <a:p>
                      <a:r>
                        <a:rPr lang="it-IT" sz="1400" dirty="0" err="1" smtClean="0"/>
                        <a:t>Podium</a:t>
                      </a:r>
                      <a:r>
                        <a:rPr lang="it-IT" sz="1400" dirty="0" smtClean="0"/>
                        <a:t> (On </a:t>
                      </a:r>
                      <a:r>
                        <a:rPr lang="it-IT" sz="1400" dirty="0" err="1" smtClean="0"/>
                        <a:t>request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/>
                </a:tc>
              </a:tr>
              <a:tr h="355265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Prices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Ask</a:t>
                      </a:r>
                      <a:r>
                        <a:rPr lang="it-IT" sz="1400" baseline="0" dirty="0" smtClean="0"/>
                        <a:t> for a </a:t>
                      </a:r>
                      <a:r>
                        <a:rPr lang="it-IT" sz="1400" baseline="0" dirty="0" err="1" smtClean="0"/>
                        <a:t>quotation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833811"/>
            <a:ext cx="5112568" cy="170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8000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1"/>
          <a:stretch/>
        </p:blipFill>
        <p:spPr>
          <a:xfrm>
            <a:off x="3491880" y="438987"/>
            <a:ext cx="2564757" cy="21296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006">
            <a:off x="5211026" y="251130"/>
            <a:ext cx="3786429" cy="126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3859943"/>
            <a:ext cx="1887937" cy="19477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8526"/>
            <a:ext cx="86300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u="sng" cap="all" dirty="0">
                <a:solidFill>
                  <a:srgbClr val="C00000"/>
                </a:solidFill>
              </a:rPr>
              <a:t>TENIMENTO AL CASTELLO </a:t>
            </a:r>
            <a:r>
              <a:rPr lang="it-IT" b="1" u="sng" cap="all" dirty="0" smtClean="0">
                <a:solidFill>
                  <a:srgbClr val="C00000"/>
                </a:solidFill>
              </a:rPr>
              <a:t>RESORT</a:t>
            </a:r>
            <a:br>
              <a:rPr lang="it-IT" b="1" u="sng" cap="all" dirty="0" smtClean="0">
                <a:solidFill>
                  <a:srgbClr val="C00000"/>
                </a:solidFill>
              </a:rPr>
            </a:br>
            <a:r>
              <a:rPr lang="it-IT" sz="1400" b="1" u="sng" dirty="0" smtClean="0">
                <a:solidFill>
                  <a:srgbClr val="C00000"/>
                </a:solidFill>
              </a:rPr>
              <a:t>Sillavengo</a:t>
            </a:r>
            <a:r>
              <a:rPr lang="it-IT" sz="1400" u="sng" dirty="0" smtClean="0">
                <a:solidFill>
                  <a:srgbClr val="C00000"/>
                </a:solidFill>
              </a:rPr>
              <a:t>, Via </a:t>
            </a:r>
            <a:r>
              <a:rPr lang="it-IT" sz="1400" u="sng" dirty="0">
                <a:solidFill>
                  <a:srgbClr val="C00000"/>
                </a:solidFill>
              </a:rPr>
              <a:t>San Giuseppe, </a:t>
            </a:r>
            <a:r>
              <a:rPr lang="it-IT" sz="1400" u="sng" dirty="0" smtClean="0">
                <a:solidFill>
                  <a:srgbClr val="C00000"/>
                </a:solidFill>
              </a:rPr>
              <a:t>15(NO</a:t>
            </a:r>
            <a:r>
              <a:rPr lang="it-IT" sz="1400" u="sng" dirty="0">
                <a:solidFill>
                  <a:srgbClr val="C00000"/>
                </a:solidFill>
              </a:rPr>
              <a:t>)</a:t>
            </a:r>
            <a:br>
              <a:rPr lang="it-IT" sz="1400" u="sng" dirty="0">
                <a:solidFill>
                  <a:srgbClr val="C00000"/>
                </a:solidFill>
              </a:rPr>
            </a:br>
            <a:endParaRPr lang="it-IT" sz="1400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2546237"/>
              </p:ext>
            </p:extLst>
          </p:nvPr>
        </p:nvGraphicFramePr>
        <p:xfrm>
          <a:off x="842004" y="1556792"/>
          <a:ext cx="7467600" cy="257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Information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Number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smtClean="0"/>
                        <a:t>of rooms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3: </a:t>
                      </a:r>
                      <a:r>
                        <a:rPr lang="it-IT" sz="1400" u="none" dirty="0" smtClean="0"/>
                        <a:t>Sala</a:t>
                      </a:r>
                      <a:r>
                        <a:rPr lang="it-IT" sz="1400" u="none" baseline="0" dirty="0" smtClean="0"/>
                        <a:t> Colonne, Sala Foresteria e Sala Q33.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Capacity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From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smtClean="0"/>
                        <a:t>100 to 180 </a:t>
                      </a:r>
                      <a:r>
                        <a:rPr lang="it-IT" sz="1400" dirty="0" err="1" smtClean="0"/>
                        <a:t>guests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Facilities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Flip chart,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Mobile stage,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PC,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Built-in screen,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Mobile screen</a:t>
                      </a:r>
                    </a:p>
                    <a:p>
                      <a:pPr algn="l"/>
                      <a:r>
                        <a:rPr lang="en-US" sz="1400" dirty="0" smtClean="0"/>
                        <a:t>Video projector, coffee</a:t>
                      </a:r>
                      <a:r>
                        <a:rPr lang="en-US" sz="1400" baseline="0" dirty="0" smtClean="0"/>
                        <a:t> break, light lunch and dinner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Prices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aseline="0" dirty="0" err="1" smtClean="0"/>
                        <a:t>Ask</a:t>
                      </a:r>
                      <a:r>
                        <a:rPr lang="it-IT" sz="1400" baseline="0" dirty="0" smtClean="0"/>
                        <a:t> for a </a:t>
                      </a:r>
                      <a:r>
                        <a:rPr lang="it-IT" sz="1400" baseline="0" dirty="0" err="1" smtClean="0"/>
                        <a:t>quotation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04" y="107185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3702199" cy="208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278">
            <a:off x="104016" y="481409"/>
            <a:ext cx="1780999" cy="11808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90" y="4365104"/>
            <a:ext cx="3702199" cy="208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34" y="8353"/>
            <a:ext cx="879574" cy="8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u="sng" cap="all" dirty="0">
                <a:solidFill>
                  <a:srgbClr val="C00000"/>
                </a:solidFill>
              </a:rPr>
              <a:t>BELLA ITALIA PALACE </a:t>
            </a:r>
            <a:r>
              <a:rPr lang="it-IT" b="1" u="sng" cap="all" dirty="0" smtClean="0">
                <a:solidFill>
                  <a:srgbClr val="C00000"/>
                </a:solidFill>
              </a:rPr>
              <a:t>HOTEL</a:t>
            </a:r>
            <a:r>
              <a:rPr lang="it-IT" u="sng" dirty="0">
                <a:solidFill>
                  <a:srgbClr val="C00000"/>
                </a:solidFill>
              </a:rPr>
              <a:t/>
            </a:r>
            <a:br>
              <a:rPr lang="it-IT" u="sng" dirty="0">
                <a:solidFill>
                  <a:srgbClr val="C00000"/>
                </a:solidFill>
              </a:rPr>
            </a:br>
            <a:r>
              <a:rPr lang="it-IT" u="sng" dirty="0">
                <a:solidFill>
                  <a:srgbClr val="C00000"/>
                </a:solidFill>
              </a:rPr>
              <a:t> </a:t>
            </a:r>
            <a:r>
              <a:rPr lang="it-IT" sz="1600" u="sng" dirty="0">
                <a:solidFill>
                  <a:srgbClr val="C00000"/>
                </a:solidFill>
              </a:rPr>
              <a:t>Largo </a:t>
            </a:r>
            <a:r>
              <a:rPr lang="it-IT" sz="1600" u="sng" dirty="0" err="1">
                <a:solidFill>
                  <a:srgbClr val="C00000"/>
                </a:solidFill>
              </a:rPr>
              <a:t>Donegani</a:t>
            </a:r>
            <a:r>
              <a:rPr lang="it-IT" sz="1600" u="sng" dirty="0">
                <a:solidFill>
                  <a:srgbClr val="C00000"/>
                </a:solidFill>
              </a:rPr>
              <a:t>, 6 </a:t>
            </a:r>
            <a:r>
              <a:rPr lang="it-IT" sz="1600" u="sng" dirty="0" smtClean="0">
                <a:solidFill>
                  <a:srgbClr val="C00000"/>
                </a:solidFill>
              </a:rPr>
              <a:t>Novara</a:t>
            </a:r>
            <a:r>
              <a:rPr lang="it-IT" sz="1600" u="sng" dirty="0">
                <a:solidFill>
                  <a:srgbClr val="C00000"/>
                </a:solidFill>
              </a:rPr>
              <a:t/>
            </a:r>
            <a:br>
              <a:rPr lang="it-IT" sz="1600" u="sng" dirty="0">
                <a:solidFill>
                  <a:srgbClr val="C00000"/>
                </a:solidFill>
              </a:rPr>
            </a:br>
            <a:endParaRPr lang="it-IT" sz="1600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6827475"/>
              </p:ext>
            </p:extLst>
          </p:nvPr>
        </p:nvGraphicFramePr>
        <p:xfrm>
          <a:off x="683568" y="1626489"/>
          <a:ext cx="7611616" cy="22198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05808"/>
                <a:gridCol w="3805808"/>
              </a:tblGrid>
              <a:tr h="411293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Information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11293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Number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smtClean="0"/>
                        <a:t>of rooms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2: Meeting room</a:t>
                      </a:r>
                      <a:r>
                        <a:rPr lang="it-IT" sz="1400" baseline="0" dirty="0" smtClean="0"/>
                        <a:t> 1 and 2.</a:t>
                      </a:r>
                      <a:endParaRPr lang="it-IT" sz="1400" dirty="0"/>
                    </a:p>
                  </a:txBody>
                  <a:tcPr/>
                </a:tc>
              </a:tr>
              <a:tr h="411293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Capacity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From 80 to 200 </a:t>
                      </a:r>
                      <a:r>
                        <a:rPr lang="it-IT" sz="1400" dirty="0" err="1" smtClean="0"/>
                        <a:t>guests</a:t>
                      </a:r>
                      <a:endParaRPr lang="it-IT" sz="1400" dirty="0"/>
                    </a:p>
                  </a:txBody>
                  <a:tcPr/>
                </a:tc>
              </a:tr>
              <a:tr h="574683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Facilities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 </a:t>
                      </a:r>
                      <a:r>
                        <a:rPr lang="en-US" sz="1400" dirty="0" err="1" smtClean="0"/>
                        <a:t>wifi,Voice</a:t>
                      </a:r>
                      <a:r>
                        <a:rPr lang="en-US" sz="1400" dirty="0" smtClean="0"/>
                        <a:t> and sound amplification,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Flip chart,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Built-in screen,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Video projector.</a:t>
                      </a:r>
                      <a:endParaRPr lang="it-IT" sz="1400" dirty="0"/>
                    </a:p>
                  </a:txBody>
                  <a:tcPr/>
                </a:tc>
              </a:tr>
              <a:tr h="411293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Prices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Ask</a:t>
                      </a:r>
                      <a:r>
                        <a:rPr lang="it-IT" sz="1400" baseline="0" dirty="0" smtClean="0"/>
                        <a:t> for a </a:t>
                      </a:r>
                      <a:r>
                        <a:rPr lang="it-IT" sz="1400" baseline="0" dirty="0" err="1" smtClean="0"/>
                        <a:t>quotation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412">
            <a:off x="6325944" y="762924"/>
            <a:ext cx="2436013" cy="1727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3" y="4437112"/>
            <a:ext cx="345846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89040"/>
            <a:ext cx="2952328" cy="29523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7" y="3789040"/>
            <a:ext cx="2898286" cy="162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5019"/>
            <a:ext cx="466345" cy="7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398</Words>
  <Application>Microsoft Office PowerPoint</Application>
  <PresentationFormat>Presentazione su schermo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Loggia</vt:lpstr>
      <vt:lpstr>Top 5 business Hotels  in Novara</vt:lpstr>
      <vt:lpstr>Hotel europa Corso Felice Cavallotti, 38 - Novara  (NO) </vt:lpstr>
      <vt:lpstr>Hotel Villa delle Rose  Via Gallarate 136 - Oleggio  (NO)</vt:lpstr>
      <vt:lpstr>Hotel la bussola Via Boggiani 54, Novara</vt:lpstr>
      <vt:lpstr>TENIMENTO AL CASTELLO RESORT Sillavengo, Via San Giuseppe, 15(NO) </vt:lpstr>
      <vt:lpstr>BELLA ITALIA PALACE HOTEL  Largo Donegani, 6 Novara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 business Hotel  in Novara</dc:title>
  <dc:creator>pc</dc:creator>
  <cp:lastModifiedBy>pc</cp:lastModifiedBy>
  <cp:revision>16</cp:revision>
  <dcterms:created xsi:type="dcterms:W3CDTF">2018-05-23T16:47:16Z</dcterms:created>
  <dcterms:modified xsi:type="dcterms:W3CDTF">2018-05-29T16:37:26Z</dcterms:modified>
</cp:coreProperties>
</file>